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6" r:id="rId8"/>
    <p:sldId id="267" r:id="rId9"/>
    <p:sldId id="264" r:id="rId10"/>
    <p:sldId id="265" r:id="rId11"/>
  </p:sldIdLst>
  <p:sldSz cx="14630400" cy="8229600"/>
  <p:notesSz cx="8229600" cy="14630400"/>
  <p:embeddedFontLst>
    <p:embeddedFont>
      <p:font typeface="Quattrocento" panose="02020502030000000404" pitchFamily="18" charset="0"/>
      <p:regular r:id="rId13"/>
      <p:bold r:id="rId14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33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 autoAdjust="0"/>
    <p:restoredTop sz="94610" autoAdjust="0"/>
  </p:normalViewPr>
  <p:slideViewPr>
    <p:cSldViewPr snapToGrid="0" snapToObjects="1">
      <p:cViewPr varScale="1">
        <p:scale>
          <a:sx n="80" d="100"/>
          <a:sy n="80" d="100"/>
        </p:scale>
        <p:origin x="139" y="53"/>
      </p:cViewPr>
      <p:guideLst/>
    </p:cSldViewPr>
  </p:slideViewPr>
  <p:outlineViewPr>
    <p:cViewPr>
      <p:scale>
        <a:sx n="75" d="100"/>
        <a:sy n="75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45" d="100"/>
          <a:sy n="45" d="100"/>
        </p:scale>
        <p:origin x="3394" y="6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01847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4737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  <p:txBody>
          <a:bodyPr/>
          <a:lstStyle/>
          <a:p>
            <a:endParaRPr lang="ru-RU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13" Type="http://schemas.openxmlformats.org/officeDocument/2006/relationships/image" Target="../media/image18.png"/><Relationship Id="rId18" Type="http://schemas.openxmlformats.org/officeDocument/2006/relationships/image" Target="../media/image2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17" Type="http://schemas.openxmlformats.org/officeDocument/2006/relationships/image" Target="../media/image22.sv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21.png"/><Relationship Id="rId20" Type="http://schemas.openxmlformats.org/officeDocument/2006/relationships/image" Target="../media/image25.sv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11" Type="http://schemas.openxmlformats.org/officeDocument/2006/relationships/image" Target="../media/image16.svg"/><Relationship Id="rId5" Type="http://schemas.openxmlformats.org/officeDocument/2006/relationships/image" Target="../media/image10.svg"/><Relationship Id="rId15" Type="http://schemas.openxmlformats.org/officeDocument/2006/relationships/image" Target="../media/image20.png"/><Relationship Id="rId10" Type="http://schemas.openxmlformats.org/officeDocument/2006/relationships/image" Target="../media/image15.png"/><Relationship Id="rId19" Type="http://schemas.openxmlformats.org/officeDocument/2006/relationships/image" Target="../media/image24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3410783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GoodVox - Бот-помощник для НКО</a:t>
            </a:r>
            <a:endParaRPr lang="en-US" sz="4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65202" y="674370"/>
            <a:ext cx="7813596" cy="8943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500"/>
              </a:lnSpc>
              <a:buNone/>
            </a:pPr>
            <a:r>
              <a:rPr lang="en-US" sz="28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Заключение: GoodVox - будущее контент-создания для НКО</a:t>
            </a:r>
            <a:endParaRPr lang="en-US" sz="2800" dirty="0"/>
          </a:p>
        </p:txBody>
      </p:sp>
      <p:sp>
        <p:nvSpPr>
          <p:cNvPr id="4" name="Shape 1"/>
          <p:cNvSpPr/>
          <p:nvPr/>
        </p:nvSpPr>
        <p:spPr>
          <a:xfrm>
            <a:off x="665202" y="1853803"/>
            <a:ext cx="7813596" cy="1077397"/>
          </a:xfrm>
          <a:prstGeom prst="roundRect">
            <a:avLst>
              <a:gd name="adj" fmla="val 2646"/>
            </a:avLst>
          </a:prstGeom>
          <a:solidFill>
            <a:srgbClr val="EF9C82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5" name="Text 2"/>
          <p:cNvSpPr/>
          <p:nvPr/>
        </p:nvSpPr>
        <p:spPr>
          <a:xfrm>
            <a:off x="855226" y="2043827"/>
            <a:ext cx="2235994" cy="2794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Экономия времени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855226" y="2437209"/>
            <a:ext cx="7433548" cy="3039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000000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Освободите ценные ресурсы.</a:t>
            </a:r>
            <a:endParaRPr lang="en-US" sz="1450" dirty="0"/>
          </a:p>
        </p:txBody>
      </p:sp>
      <p:sp>
        <p:nvSpPr>
          <p:cNvPr id="7" name="Shape 4"/>
          <p:cNvSpPr/>
          <p:nvPr/>
        </p:nvSpPr>
        <p:spPr>
          <a:xfrm>
            <a:off x="665202" y="3121223"/>
            <a:ext cx="7813596" cy="1077397"/>
          </a:xfrm>
          <a:prstGeom prst="roundRect">
            <a:avLst>
              <a:gd name="adj" fmla="val 2646"/>
            </a:avLst>
          </a:prstGeom>
          <a:solidFill>
            <a:srgbClr val="EF9C82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8" name="Text 5"/>
          <p:cNvSpPr/>
          <p:nvPr/>
        </p:nvSpPr>
        <p:spPr>
          <a:xfrm>
            <a:off x="855226" y="3311247"/>
            <a:ext cx="2506504" cy="2794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Качественный контент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855226" y="3704630"/>
            <a:ext cx="7433548" cy="3039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000000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Привлекайте больше внимания.</a:t>
            </a:r>
            <a:endParaRPr lang="en-US" sz="1450" dirty="0"/>
          </a:p>
        </p:txBody>
      </p:sp>
      <p:sp>
        <p:nvSpPr>
          <p:cNvPr id="10" name="Shape 7"/>
          <p:cNvSpPr/>
          <p:nvPr/>
        </p:nvSpPr>
        <p:spPr>
          <a:xfrm>
            <a:off x="665202" y="4388644"/>
            <a:ext cx="7813596" cy="1077397"/>
          </a:xfrm>
          <a:prstGeom prst="roundRect">
            <a:avLst>
              <a:gd name="adj" fmla="val 2646"/>
            </a:avLst>
          </a:prstGeom>
          <a:solidFill>
            <a:srgbClr val="EF9C82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11" name="Text 8"/>
          <p:cNvSpPr/>
          <p:nvPr/>
        </p:nvSpPr>
        <p:spPr>
          <a:xfrm>
            <a:off x="855226" y="4578668"/>
            <a:ext cx="3407331" cy="2794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Персонализированный подход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855226" y="4972050"/>
            <a:ext cx="7433548" cy="3039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000000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Каждая НКО уникальна.</a:t>
            </a:r>
            <a:endParaRPr lang="en-US" sz="1450" dirty="0"/>
          </a:p>
        </p:txBody>
      </p:sp>
      <p:sp>
        <p:nvSpPr>
          <p:cNvPr id="13" name="Shape 10"/>
          <p:cNvSpPr/>
          <p:nvPr/>
        </p:nvSpPr>
        <p:spPr>
          <a:xfrm>
            <a:off x="665202" y="5656064"/>
            <a:ext cx="7813596" cy="1077397"/>
          </a:xfrm>
          <a:prstGeom prst="roundRect">
            <a:avLst>
              <a:gd name="adj" fmla="val 2646"/>
            </a:avLst>
          </a:prstGeom>
          <a:solidFill>
            <a:srgbClr val="EF9C82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14" name="Text 11"/>
          <p:cNvSpPr/>
          <p:nvPr/>
        </p:nvSpPr>
        <p:spPr>
          <a:xfrm>
            <a:off x="855226" y="5846088"/>
            <a:ext cx="3066574" cy="2794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Готово к масштабированию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855226" y="6239470"/>
            <a:ext cx="7433548" cy="3039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000000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Растите вместе с GoodVox.</a:t>
            </a:r>
            <a:endParaRPr lang="en-US" sz="1450" dirty="0"/>
          </a:p>
        </p:txBody>
      </p:sp>
      <p:sp>
        <p:nvSpPr>
          <p:cNvPr id="16" name="Text 13"/>
          <p:cNvSpPr/>
          <p:nvPr/>
        </p:nvSpPr>
        <p:spPr>
          <a:xfrm>
            <a:off x="665202" y="6947178"/>
            <a:ext cx="7813596" cy="607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GoodVox — это не просто инструмент, это ваш надежный партнер в создании эффективного и значимого контента для некоммерческих организаций.</a:t>
            </a:r>
            <a:endParaRPr lang="en-US" sz="14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4781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7817" y="493276"/>
            <a:ext cx="7888367" cy="10551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Почему НКО нуждаются в ИИ-чат-ботах?</a:t>
            </a:r>
            <a:endParaRPr lang="en-US" sz="3300" dirty="0"/>
          </a:p>
        </p:txBody>
      </p:sp>
      <p:sp>
        <p:nvSpPr>
          <p:cNvPr id="4" name="Shape 1"/>
          <p:cNvSpPr/>
          <p:nvPr/>
        </p:nvSpPr>
        <p:spPr>
          <a:xfrm>
            <a:off x="627817" y="1817370"/>
            <a:ext cx="7888367" cy="1349812"/>
          </a:xfrm>
          <a:prstGeom prst="roundRect">
            <a:avLst>
              <a:gd name="adj" fmla="val 8129"/>
            </a:avLst>
          </a:prstGeom>
          <a:solidFill>
            <a:srgbClr val="123332"/>
          </a:solidFill>
          <a:ln w="22860">
            <a:solidFill>
              <a:srgbClr val="4A6B6A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5" name="Shape 2"/>
          <p:cNvSpPr/>
          <p:nvPr/>
        </p:nvSpPr>
        <p:spPr>
          <a:xfrm>
            <a:off x="604957" y="1817370"/>
            <a:ext cx="91440" cy="1349812"/>
          </a:xfrm>
          <a:prstGeom prst="roundRect">
            <a:avLst>
              <a:gd name="adj" fmla="val 29427"/>
            </a:avLst>
          </a:prstGeom>
          <a:solidFill>
            <a:srgbClr val="EF9C82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6" name="Text 3"/>
          <p:cNvSpPr/>
          <p:nvPr/>
        </p:nvSpPr>
        <p:spPr>
          <a:xfrm>
            <a:off x="898565" y="2019538"/>
            <a:ext cx="2460308" cy="2638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Ограниченные ресурсы</a:t>
            </a:r>
            <a:endParaRPr lang="en-US" sz="1650" dirty="0"/>
          </a:p>
        </p:txBody>
      </p:sp>
      <p:sp>
        <p:nvSpPr>
          <p:cNvPr id="7" name="Text 4"/>
          <p:cNvSpPr/>
          <p:nvPr/>
        </p:nvSpPr>
        <p:spPr>
          <a:xfrm>
            <a:off x="898565" y="2390894"/>
            <a:ext cx="7415451" cy="5741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НКО часто сталкиваются с нехваткой времени и персонала, что затрудняет выполнение рутинных задач.</a:t>
            </a:r>
            <a:endParaRPr lang="en-US" sz="1400" dirty="0"/>
          </a:p>
        </p:txBody>
      </p:sp>
      <p:sp>
        <p:nvSpPr>
          <p:cNvPr id="8" name="Shape 5"/>
          <p:cNvSpPr/>
          <p:nvPr/>
        </p:nvSpPr>
        <p:spPr>
          <a:xfrm>
            <a:off x="627817" y="3346490"/>
            <a:ext cx="7888367" cy="1349812"/>
          </a:xfrm>
          <a:prstGeom prst="roundRect">
            <a:avLst>
              <a:gd name="adj" fmla="val 8129"/>
            </a:avLst>
          </a:prstGeom>
          <a:solidFill>
            <a:srgbClr val="123332"/>
          </a:solidFill>
          <a:ln w="22860">
            <a:solidFill>
              <a:srgbClr val="4A6B6A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9" name="Shape 6"/>
          <p:cNvSpPr/>
          <p:nvPr/>
        </p:nvSpPr>
        <p:spPr>
          <a:xfrm>
            <a:off x="604957" y="3346490"/>
            <a:ext cx="91440" cy="1349812"/>
          </a:xfrm>
          <a:prstGeom prst="roundRect">
            <a:avLst>
              <a:gd name="adj" fmla="val 29427"/>
            </a:avLst>
          </a:prstGeom>
          <a:solidFill>
            <a:srgbClr val="EF9C82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10" name="Text 7"/>
          <p:cNvSpPr/>
          <p:nvPr/>
        </p:nvSpPr>
        <p:spPr>
          <a:xfrm>
            <a:off x="898565" y="3548658"/>
            <a:ext cx="2224921" cy="2638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Автоматизация задач</a:t>
            </a:r>
            <a:endParaRPr lang="en-US" sz="1650" dirty="0"/>
          </a:p>
        </p:txBody>
      </p:sp>
      <p:sp>
        <p:nvSpPr>
          <p:cNvPr id="11" name="Text 8"/>
          <p:cNvSpPr/>
          <p:nvPr/>
        </p:nvSpPr>
        <p:spPr>
          <a:xfrm>
            <a:off x="898565" y="3920014"/>
            <a:ext cx="7415451" cy="5741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Автоматизация рутинных операций позволяет сотрудникам сосредоточиться на более важных миссиях.</a:t>
            </a:r>
            <a:endParaRPr lang="en-US" sz="1400" dirty="0"/>
          </a:p>
        </p:txBody>
      </p:sp>
      <p:sp>
        <p:nvSpPr>
          <p:cNvPr id="12" name="Shape 9"/>
          <p:cNvSpPr/>
          <p:nvPr/>
        </p:nvSpPr>
        <p:spPr>
          <a:xfrm>
            <a:off x="627817" y="4875609"/>
            <a:ext cx="7888367" cy="1349812"/>
          </a:xfrm>
          <a:prstGeom prst="roundRect">
            <a:avLst>
              <a:gd name="adj" fmla="val 8129"/>
            </a:avLst>
          </a:prstGeom>
          <a:solidFill>
            <a:srgbClr val="123332"/>
          </a:solidFill>
          <a:ln w="22860">
            <a:solidFill>
              <a:srgbClr val="4A6B6A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13" name="Shape 10"/>
          <p:cNvSpPr/>
          <p:nvPr/>
        </p:nvSpPr>
        <p:spPr>
          <a:xfrm>
            <a:off x="604957" y="4875609"/>
            <a:ext cx="91440" cy="1349812"/>
          </a:xfrm>
          <a:prstGeom prst="roundRect">
            <a:avLst>
              <a:gd name="adj" fmla="val 29427"/>
            </a:avLst>
          </a:prstGeom>
          <a:solidFill>
            <a:srgbClr val="EF9C82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14" name="Text 11"/>
          <p:cNvSpPr/>
          <p:nvPr/>
        </p:nvSpPr>
        <p:spPr>
          <a:xfrm>
            <a:off x="898565" y="5077778"/>
            <a:ext cx="2434590" cy="2638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Сложности с контентом</a:t>
            </a:r>
            <a:endParaRPr lang="en-US" sz="1650" dirty="0"/>
          </a:p>
        </p:txBody>
      </p:sp>
      <p:sp>
        <p:nvSpPr>
          <p:cNvPr id="15" name="Text 12"/>
          <p:cNvSpPr/>
          <p:nvPr/>
        </p:nvSpPr>
        <p:spPr>
          <a:xfrm>
            <a:off x="898565" y="5449133"/>
            <a:ext cx="7415451" cy="5741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Создание привлекательного и релевантного контента требует специфических навыков и времени.</a:t>
            </a:r>
            <a:endParaRPr lang="en-US" sz="1400" dirty="0"/>
          </a:p>
        </p:txBody>
      </p:sp>
      <p:sp>
        <p:nvSpPr>
          <p:cNvPr id="16" name="Shape 13"/>
          <p:cNvSpPr/>
          <p:nvPr/>
        </p:nvSpPr>
        <p:spPr>
          <a:xfrm>
            <a:off x="627817" y="6404729"/>
            <a:ext cx="7888367" cy="1349812"/>
          </a:xfrm>
          <a:prstGeom prst="roundRect">
            <a:avLst>
              <a:gd name="adj" fmla="val 8129"/>
            </a:avLst>
          </a:prstGeom>
          <a:solidFill>
            <a:srgbClr val="123332"/>
          </a:solidFill>
          <a:ln w="22860">
            <a:solidFill>
              <a:srgbClr val="4A6B6A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17" name="Shape 14"/>
          <p:cNvSpPr/>
          <p:nvPr/>
        </p:nvSpPr>
        <p:spPr>
          <a:xfrm>
            <a:off x="604957" y="6404729"/>
            <a:ext cx="91440" cy="1349812"/>
          </a:xfrm>
          <a:prstGeom prst="roundRect">
            <a:avLst>
              <a:gd name="adj" fmla="val 29427"/>
            </a:avLst>
          </a:prstGeom>
          <a:solidFill>
            <a:srgbClr val="EF9C82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18" name="Text 15"/>
          <p:cNvSpPr/>
          <p:nvPr/>
        </p:nvSpPr>
        <p:spPr>
          <a:xfrm>
            <a:off x="898565" y="6606897"/>
            <a:ext cx="2253972" cy="2638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Отсутствие шаблонов</a:t>
            </a:r>
            <a:endParaRPr lang="en-US" sz="1650" dirty="0"/>
          </a:p>
        </p:txBody>
      </p:sp>
      <p:sp>
        <p:nvSpPr>
          <p:cNvPr id="19" name="Text 16"/>
          <p:cNvSpPr/>
          <p:nvPr/>
        </p:nvSpPr>
        <p:spPr>
          <a:xfrm>
            <a:off x="898565" y="6978253"/>
            <a:ext cx="7415451" cy="5741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НКО часто не хватает готовых шаблонов для публикаций, что замедляет процесс работы.</a:t>
            </a:r>
            <a:endParaRPr lang="en-US" sz="14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738902"/>
            <a:ext cx="12954952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5500"/>
              </a:lnSpc>
              <a:buNone/>
            </a:pPr>
            <a:r>
              <a:rPr lang="en-US" sz="44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Искусственный интеллект в помощь НКО: возможности</a:t>
            </a:r>
            <a:endParaRPr lang="en-US" sz="44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2371" y="3284914"/>
            <a:ext cx="3014305" cy="186297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1032371" y="2703631"/>
            <a:ext cx="301430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 rtl="1">
              <a:lnSpc>
                <a:spcPts val="2750"/>
              </a:lnSpc>
              <a:buNone/>
            </a:pPr>
            <a:r>
              <a:rPr lang="en-US" sz="25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Генерация контента</a:t>
            </a:r>
            <a:endParaRPr lang="en-US" sz="2500" dirty="0"/>
          </a:p>
        </p:txBody>
      </p:sp>
      <p:sp>
        <p:nvSpPr>
          <p:cNvPr id="5" name="Text 2"/>
          <p:cNvSpPr/>
          <p:nvPr/>
        </p:nvSpPr>
        <p:spPr>
          <a:xfrm>
            <a:off x="11032371" y="5383947"/>
            <a:ext cx="3014305" cy="1915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 rtl="1">
              <a:lnSpc>
                <a:spcPts val="3000"/>
              </a:lnSpc>
              <a:buNone/>
            </a:pPr>
            <a:r>
              <a:rPr lang="en-US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ИИ-модели способны </a:t>
            </a:r>
            <a:r>
              <a:rPr lang="en-US" dirty="0" err="1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создавать</a:t>
            </a:r>
            <a:r>
              <a:rPr lang="en-US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</a:t>
            </a:r>
            <a:r>
              <a:rPr lang="en-US" dirty="0" err="1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тексты</a:t>
            </a:r>
            <a:r>
              <a:rPr lang="ru-RU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,</a:t>
            </a:r>
            <a:r>
              <a:rPr lang="en-US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</a:t>
            </a:r>
            <a:r>
              <a:rPr lang="en-US" dirty="0" err="1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изображения</a:t>
            </a:r>
            <a:r>
              <a:rPr lang="ru-RU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, видео и файлы - </a:t>
            </a:r>
            <a:r>
              <a:rPr lang="en-US" dirty="0" err="1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эконом</a:t>
            </a:r>
            <a:r>
              <a:rPr lang="ru-RU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и</a:t>
            </a:r>
            <a:r>
              <a:rPr lang="en-US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я время и силы сотрудников.</a:t>
            </a:r>
            <a:endParaRPr lang="en-US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5368" y="3284914"/>
            <a:ext cx="3014305" cy="186297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335520" y="2533412"/>
            <a:ext cx="3388280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 rtl="1">
              <a:lnSpc>
                <a:spcPts val="2750"/>
              </a:lnSpc>
              <a:buNone/>
            </a:pPr>
            <a:r>
              <a:rPr lang="en-US" sz="25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Персонализированные настройки</a:t>
            </a:r>
            <a:endParaRPr lang="en-US" sz="2500" dirty="0"/>
          </a:p>
        </p:txBody>
      </p:sp>
      <p:sp>
        <p:nvSpPr>
          <p:cNvPr id="8" name="Text 4"/>
          <p:cNvSpPr/>
          <p:nvPr/>
        </p:nvSpPr>
        <p:spPr>
          <a:xfrm>
            <a:off x="7546142" y="5362099"/>
            <a:ext cx="3014305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 rtl="1">
              <a:lnSpc>
                <a:spcPts val="3000"/>
              </a:lnSpc>
              <a:buNone/>
            </a:pPr>
            <a:r>
              <a:rPr lang="en-US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Бот адаптируется под уникальные потребности и стиль каждой организации.</a:t>
            </a:r>
            <a:endParaRPr lang="en-US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76578" y="3284914"/>
            <a:ext cx="3014305" cy="186297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3939421" y="2528926"/>
            <a:ext cx="3163848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 rtl="1">
              <a:lnSpc>
                <a:spcPts val="2750"/>
              </a:lnSpc>
              <a:buNone/>
            </a:pPr>
            <a:r>
              <a:rPr lang="en-US" sz="25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Автоматизированное создание</a:t>
            </a:r>
            <a:endParaRPr lang="en-US" sz="2500" dirty="0"/>
          </a:p>
        </p:txBody>
      </p:sp>
      <p:sp>
        <p:nvSpPr>
          <p:cNvPr id="11" name="Text 6"/>
          <p:cNvSpPr/>
          <p:nvPr/>
        </p:nvSpPr>
        <p:spPr>
          <a:xfrm>
            <a:off x="4049752" y="5383947"/>
            <a:ext cx="3014305" cy="1915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 rtl="1">
              <a:lnSpc>
                <a:spcPts val="3000"/>
              </a:lnSpc>
              <a:buNone/>
            </a:pPr>
            <a:r>
              <a:rPr lang="en-US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Создание контента становится быстрым и эффективным процессом, минимизируя человеческий фактор.</a:t>
            </a:r>
            <a:endParaRPr lang="en-US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3884" y="3284914"/>
            <a:ext cx="3014424" cy="1862971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685324" y="2625685"/>
            <a:ext cx="3014424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 rtl="1">
              <a:lnSpc>
                <a:spcPts val="2750"/>
              </a:lnSpc>
              <a:buNone/>
            </a:pPr>
            <a:r>
              <a:rPr lang="en-US" sz="25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Учет специфики</a:t>
            </a:r>
            <a:endParaRPr lang="en-US" sz="2500" dirty="0"/>
          </a:p>
        </p:txBody>
      </p:sp>
      <p:sp>
        <p:nvSpPr>
          <p:cNvPr id="14" name="Text 8"/>
          <p:cNvSpPr/>
          <p:nvPr/>
        </p:nvSpPr>
        <p:spPr>
          <a:xfrm>
            <a:off x="593884" y="5362099"/>
            <a:ext cx="3014424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 rtl="1">
              <a:lnSpc>
                <a:spcPts val="3000"/>
              </a:lnSpc>
              <a:buNone/>
            </a:pPr>
            <a:r>
              <a:rPr lang="en-US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Бот учитывает особенности деятельности и целевой аудитории вашей НКО.</a:t>
            </a: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000601"/>
            <a:ext cx="6276856" cy="563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Основные функции GoodVox</a:t>
            </a:r>
            <a:endParaRPr lang="en-US" sz="3500" dirty="0"/>
          </a:p>
        </p:txBody>
      </p:sp>
      <p:sp>
        <p:nvSpPr>
          <p:cNvPr id="3" name="Text 1"/>
          <p:cNvSpPr/>
          <p:nvPr/>
        </p:nvSpPr>
        <p:spPr>
          <a:xfrm>
            <a:off x="1992630" y="250269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Генерация текстов</a:t>
            </a:r>
            <a:endParaRPr lang="en-US" sz="22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8131" y="2042636"/>
            <a:ext cx="4534138" cy="4534138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90705" y="2640330"/>
            <a:ext cx="358140" cy="35814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9821585" y="2502694"/>
            <a:ext cx="3429000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Генерация изображений</a:t>
            </a:r>
            <a:endParaRPr lang="en-US" sz="22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48131" y="2042636"/>
            <a:ext cx="4534138" cy="4534138"/>
          </a:xfrm>
          <a:prstGeom prst="rect">
            <a:avLst/>
          </a:prstGeom>
        </p:spPr>
      </p:pic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153995" y="2913102"/>
            <a:ext cx="358140" cy="358140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10061019" y="413373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Создание постов</a:t>
            </a:r>
            <a:endParaRPr lang="en-US" sz="2200" dirty="0"/>
          </a:p>
        </p:txBody>
      </p:sp>
      <p:pic>
        <p:nvPicPr>
          <p:cNvPr id="10" name="Image 4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48131" y="2042636"/>
            <a:ext cx="4534138" cy="4534138"/>
          </a:xfrm>
          <a:prstGeom prst="rect">
            <a:avLst/>
          </a:prstGeom>
        </p:spPr>
      </p:pic>
      <p:pic>
        <p:nvPicPr>
          <p:cNvPr id="11" name="Image 5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699421" y="4403407"/>
            <a:ext cx="358140" cy="358140"/>
          </a:xfrm>
          <a:prstGeom prst="rect">
            <a:avLst/>
          </a:prstGeom>
        </p:spPr>
      </p:pic>
      <p:sp>
        <p:nvSpPr>
          <p:cNvPr id="12" name="Text 4"/>
          <p:cNvSpPr/>
          <p:nvPr/>
        </p:nvSpPr>
        <p:spPr>
          <a:xfrm>
            <a:off x="9821585" y="5764768"/>
            <a:ext cx="3204210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Редактирование текста</a:t>
            </a:r>
            <a:endParaRPr lang="en-US" sz="2200" dirty="0"/>
          </a:p>
        </p:txBody>
      </p:sp>
      <p:pic>
        <p:nvPicPr>
          <p:cNvPr id="13" name="Image 6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048131" y="2042636"/>
            <a:ext cx="4534138" cy="4534138"/>
          </a:xfrm>
          <a:prstGeom prst="rect">
            <a:avLst/>
          </a:prstGeom>
        </p:spPr>
      </p:pic>
      <p:pic>
        <p:nvPicPr>
          <p:cNvPr id="14" name="Image 7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681436" y="5620822"/>
            <a:ext cx="358140" cy="358140"/>
          </a:xfrm>
          <a:prstGeom prst="rect">
            <a:avLst/>
          </a:prstGeom>
        </p:spPr>
      </p:pic>
      <p:sp>
        <p:nvSpPr>
          <p:cNvPr id="15" name="Text 5"/>
          <p:cNvSpPr/>
          <p:nvPr/>
        </p:nvSpPr>
        <p:spPr>
          <a:xfrm>
            <a:off x="857250" y="5764768"/>
            <a:ext cx="395156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Настройка под организацию</a:t>
            </a:r>
            <a:endParaRPr lang="en-US" sz="2200" dirty="0"/>
          </a:p>
        </p:txBody>
      </p:sp>
      <p:pic>
        <p:nvPicPr>
          <p:cNvPr id="16" name="Image 8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048131" y="2042636"/>
            <a:ext cx="4534138" cy="4534138"/>
          </a:xfrm>
          <a:prstGeom prst="rect">
            <a:avLst/>
          </a:prstGeom>
        </p:spPr>
      </p:pic>
      <p:pic>
        <p:nvPicPr>
          <p:cNvPr id="17" name="Image 9" descr="preencoded.png"/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118146" y="5348049"/>
            <a:ext cx="358140" cy="358140"/>
          </a:xfrm>
          <a:prstGeom prst="rect">
            <a:avLst/>
          </a:prstGeom>
        </p:spPr>
      </p:pic>
      <p:sp>
        <p:nvSpPr>
          <p:cNvPr id="18" name="Text 6"/>
          <p:cNvSpPr/>
          <p:nvPr/>
        </p:nvSpPr>
        <p:spPr>
          <a:xfrm>
            <a:off x="1197293" y="4133731"/>
            <a:ext cx="3372088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Планирование контента</a:t>
            </a:r>
            <a:endParaRPr lang="en-US" sz="2200" dirty="0"/>
          </a:p>
        </p:txBody>
      </p:sp>
      <p:pic>
        <p:nvPicPr>
          <p:cNvPr id="19" name="Image 10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048131" y="2042636"/>
            <a:ext cx="4534138" cy="4534138"/>
          </a:xfrm>
          <a:prstGeom prst="rect">
            <a:avLst/>
          </a:prstGeom>
        </p:spPr>
      </p:pic>
      <p:pic>
        <p:nvPicPr>
          <p:cNvPr id="20" name="Image 11" descr="preencoded.png"/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5572720" y="3857744"/>
            <a:ext cx="358140" cy="358140"/>
          </a:xfrm>
          <a:prstGeom prst="rect">
            <a:avLst/>
          </a:prstGeom>
        </p:spPr>
      </p:pic>
      <p:sp>
        <p:nvSpPr>
          <p:cNvPr id="21" name="Text 7"/>
          <p:cNvSpPr/>
          <p:nvPr/>
        </p:nvSpPr>
        <p:spPr>
          <a:xfrm>
            <a:off x="1440855" y="7374195"/>
            <a:ext cx="11347450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GoodVox предлагает комплексный набор инструментов для эффективного управления контентом НКО.</a:t>
            </a:r>
            <a:endParaRPr lang="en-US" sz="18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823079"/>
            <a:ext cx="4727138" cy="563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Архитектура GoodVox</a:t>
            </a:r>
            <a:endParaRPr lang="en-US" sz="3500" dirty="0"/>
          </a:p>
        </p:txBody>
      </p:sp>
      <p:sp>
        <p:nvSpPr>
          <p:cNvPr id="3" name="Text 1"/>
          <p:cNvSpPr/>
          <p:nvPr/>
        </p:nvSpPr>
        <p:spPr>
          <a:xfrm>
            <a:off x="837724" y="1960721"/>
            <a:ext cx="753939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GoodVox построен на современных и надежных технологиях, обеспечивающих его эффективность и гибкость.</a:t>
            </a:r>
            <a:endParaRPr lang="en-US" sz="1850" dirty="0"/>
          </a:p>
        </p:txBody>
      </p:sp>
      <p:sp>
        <p:nvSpPr>
          <p:cNvPr id="4" name="Text 2"/>
          <p:cNvSpPr/>
          <p:nvPr/>
        </p:nvSpPr>
        <p:spPr>
          <a:xfrm>
            <a:off x="837724" y="2942153"/>
            <a:ext cx="7539395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Python + Telegram Bot API:</a:t>
            </a: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Использование Python гарантирует стабильность и широкие возможности для интеграции, а Telegram Bot API обеспечивает удобный и доступный интерфейс для пользователей.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837724" y="4557951"/>
            <a:ext cx="7539395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ИИ-модели для генерации:</a:t>
            </a: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Применение передовых моделей искусственного интеллекта позволяет создавать высококачественный и релевантный контент.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837724" y="5790724"/>
            <a:ext cx="7539395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Многоуровневая система состояний:</a:t>
            </a: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Сложная архитектура позволяет боту эффективно обрабатывать различные запросы и сценарии взаимодействия, обеспечивая персонализированный подход.</a:t>
            </a:r>
            <a:endParaRPr lang="en-US" sz="1850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8621" y="2014538"/>
            <a:ext cx="4831556" cy="483155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20792" y="181451"/>
            <a:ext cx="3962400" cy="4174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6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Пользовательский опыт</a:t>
            </a:r>
            <a:endParaRPr lang="en-US" sz="26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792" y="826056"/>
            <a:ext cx="6605707" cy="11430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480905" y="958228"/>
            <a:ext cx="2667238" cy="2608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Регистрация информации</a:t>
            </a:r>
            <a:endParaRPr lang="en-US" dirty="0"/>
          </a:p>
        </p:txBody>
      </p:sp>
      <p:sp>
        <p:nvSpPr>
          <p:cNvPr id="6" name="Text 2"/>
          <p:cNvSpPr/>
          <p:nvPr/>
        </p:nvSpPr>
        <p:spPr>
          <a:xfrm>
            <a:off x="798076" y="1397556"/>
            <a:ext cx="6251138" cy="5676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Первоначальный этап включает ввод данных о вашей НКО для лучшей персонализации.</a:t>
            </a:r>
            <a:endParaRPr lang="en-US" sz="14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6183" y="854075"/>
            <a:ext cx="6605826" cy="114300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9310212" y="993913"/>
            <a:ext cx="2839283" cy="2608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Настройка персонализации</a:t>
            </a:r>
            <a:endParaRPr lang="en-US" dirty="0"/>
          </a:p>
        </p:txBody>
      </p:sp>
      <p:sp>
        <p:nvSpPr>
          <p:cNvPr id="9" name="Text 4"/>
          <p:cNvSpPr/>
          <p:nvPr/>
        </p:nvSpPr>
        <p:spPr>
          <a:xfrm>
            <a:off x="7604224" y="1445498"/>
            <a:ext cx="6251258" cy="5676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Пользователь настраивает параметры бота в соответствии со стилем и целями организации.</a:t>
            </a:r>
            <a:endParaRPr lang="en-US" sz="1400" dirty="0"/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93E0E709-085C-1D37-CEAB-B806FA894A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782" y="2101228"/>
            <a:ext cx="3300117" cy="5784300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B3046EB9-774E-E885-5396-096401F772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23645" y="2101228"/>
            <a:ext cx="3308287" cy="5784300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7D4EA2E2-4B57-FBD4-43E2-11B176D0BF4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92992" y="2101228"/>
            <a:ext cx="3308286" cy="5755797"/>
          </a:xfrm>
          <a:prstGeom prst="rect">
            <a:avLst/>
          </a:prstGeom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7051B804-0FB2-99F6-2155-8464BCB0372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853503" y="2085115"/>
            <a:ext cx="3302672" cy="577191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20792" y="181451"/>
            <a:ext cx="3962400" cy="4174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6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Пользовательский опыт</a:t>
            </a:r>
            <a:endParaRPr lang="en-US" sz="26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975" y="979725"/>
            <a:ext cx="6605707" cy="114300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601992" y="1106785"/>
            <a:ext cx="2086928" cy="2608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Генерация контента</a:t>
            </a:r>
            <a:endParaRPr lang="en-US" dirty="0"/>
          </a:p>
        </p:txBody>
      </p:sp>
      <p:sp>
        <p:nvSpPr>
          <p:cNvPr id="12" name="Text 6"/>
          <p:cNvSpPr/>
          <p:nvPr/>
        </p:nvSpPr>
        <p:spPr>
          <a:xfrm>
            <a:off x="620792" y="1548367"/>
            <a:ext cx="6251138" cy="5676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По запросу </a:t>
            </a:r>
            <a:r>
              <a:rPr lang="en-US" sz="1400" dirty="0" err="1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бот</a:t>
            </a:r>
            <a:r>
              <a:rPr lang="en-US" sz="14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</a:t>
            </a:r>
            <a:r>
              <a:rPr lang="en-US" sz="1400" dirty="0" err="1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генерирует</a:t>
            </a:r>
            <a:r>
              <a:rPr lang="ru-RU" sz="14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контент в интерактивном режиме</a:t>
            </a:r>
            <a:r>
              <a:rPr lang="en-US" sz="14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.</a:t>
            </a:r>
            <a:endParaRPr lang="en-US" sz="14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4966" y="979566"/>
            <a:ext cx="6605826" cy="1143000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9970175" y="1106785"/>
            <a:ext cx="2695575" cy="2608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ru-RU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Результат</a:t>
            </a:r>
            <a:endParaRPr lang="en-US" dirty="0"/>
          </a:p>
        </p:txBody>
      </p:sp>
      <p:sp>
        <p:nvSpPr>
          <p:cNvPr id="15" name="Text 8"/>
          <p:cNvSpPr/>
          <p:nvPr/>
        </p:nvSpPr>
        <p:spPr>
          <a:xfrm>
            <a:off x="7427000" y="1549081"/>
            <a:ext cx="6251258" cy="5676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В итоге пользователь получает полностью готовый к публикации контент.</a:t>
            </a:r>
            <a:endParaRPr lang="en-US" sz="1400" dirty="0"/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C11DD9B9-6588-5083-4DC7-73C0620B84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33278" y="1964868"/>
            <a:ext cx="3424355" cy="5976469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782C3B96-5638-A3C3-8551-1ACD9067B6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40843" y="1937166"/>
            <a:ext cx="3423572" cy="5976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6566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9B1CEE0-5B09-2E0A-2B90-020E30EC57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347" y="1069383"/>
            <a:ext cx="12773705" cy="6635390"/>
          </a:xfrm>
          <a:prstGeom prst="rect">
            <a:avLst/>
          </a:prstGeom>
        </p:spPr>
      </p:pic>
      <p:sp>
        <p:nvSpPr>
          <p:cNvPr id="4" name="Text 0">
            <a:extLst>
              <a:ext uri="{FF2B5EF4-FFF2-40B4-BE49-F238E27FC236}">
                <a16:creationId xmlns:a16="http://schemas.microsoft.com/office/drawing/2014/main" id="{9528D45C-7EFE-AAB7-7598-E69726507503}"/>
              </a:ext>
            </a:extLst>
          </p:cNvPr>
          <p:cNvSpPr/>
          <p:nvPr/>
        </p:nvSpPr>
        <p:spPr>
          <a:xfrm>
            <a:off x="5105400" y="316110"/>
            <a:ext cx="4419600" cy="4174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ru-RU" sz="28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Пример логов для отладки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1830596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73879" y="1062752"/>
            <a:ext cx="7473196" cy="529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Важные аспекты использования ИИ</a:t>
            </a:r>
            <a:endParaRPr lang="en-US" sz="3300" dirty="0"/>
          </a:p>
        </p:txBody>
      </p:sp>
      <p:sp>
        <p:nvSpPr>
          <p:cNvPr id="4" name="Text 1"/>
          <p:cNvSpPr/>
          <p:nvPr/>
        </p:nvSpPr>
        <p:spPr>
          <a:xfrm>
            <a:off x="6611303" y="2182654"/>
            <a:ext cx="7231618" cy="10801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GoodVox — мощный инструмент, но его эффективное применение требует осознанного подхода и постоянного развития.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73879" y="1929527"/>
            <a:ext cx="30480" cy="1586389"/>
          </a:xfrm>
          <a:prstGeom prst="rect">
            <a:avLst/>
          </a:prstGeom>
          <a:solidFill>
            <a:srgbClr val="EF9C82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6" name="Text 3"/>
          <p:cNvSpPr/>
          <p:nvPr/>
        </p:nvSpPr>
        <p:spPr>
          <a:xfrm>
            <a:off x="6273879" y="4235768"/>
            <a:ext cx="7569041" cy="10801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Критическое мышление:</a:t>
            </a:r>
            <a:r>
              <a:rPr lang="en-US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При использовании ИИ важно сохранять критический подход к генерируемому контенту, проверяя его на точность и соответствие ценностям НКО.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6273879" y="5600938"/>
            <a:ext cx="7569041" cy="10801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Адаптация и обновление:</a:t>
            </a:r>
            <a:r>
              <a:rPr lang="en-US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Постоянное обновление и адаптация бота под меняющиеся нужды организации и новые технологии гарантируют его актуальность и эффективность.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</TotalTime>
  <Words>431</Words>
  <Application>Microsoft Office PowerPoint</Application>
  <PresentationFormat>Произвольный</PresentationFormat>
  <Paragraphs>66</Paragraphs>
  <Slides>10</Slides>
  <Notes>9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3" baseType="lpstr">
      <vt:lpstr>Arial</vt:lpstr>
      <vt:lpstr>Quattrocento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xanos</cp:lastModifiedBy>
  <cp:revision>19</cp:revision>
  <dcterms:created xsi:type="dcterms:W3CDTF">2025-11-16T13:49:40Z</dcterms:created>
  <dcterms:modified xsi:type="dcterms:W3CDTF">2025-11-16T14:58:42Z</dcterms:modified>
</cp:coreProperties>
</file>